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Arimo" panose="020B0604020202020204" charset="0"/>
      <p:regular r:id="rId8"/>
    </p:embeddedFont>
    <p:embeddedFont>
      <p:font typeface="Arimo Bold" panose="020B0604020202020204" charset="0"/>
      <p:regular r:id="rId9"/>
    </p:embeddedFont>
    <p:embeddedFont>
      <p:font typeface="Old Standard" panose="020B0604020202020204" charset="0"/>
      <p:regular r:id="rId10"/>
    </p:embeddedFont>
    <p:embeddedFont>
      <p:font typeface="Old Standard Bold" panose="020B0604020202020204" charset="0"/>
      <p:regular r:id="rId11"/>
    </p:embeddedFont>
    <p:embeddedFont>
      <p:font typeface="Poppins" panose="00000500000000000000" pitchFamily="2" charset="0"/>
      <p:regular r:id="rId12"/>
      <p:bold r:id="rId13"/>
      <p:italic r:id="rId14"/>
      <p:boldItalic r:id="rId15"/>
    </p:embeddedFont>
    <p:embeddedFont>
      <p:font typeface="Poppins Bold" panose="00000800000000000000" charset="0"/>
      <p:regular r:id="rId16"/>
    </p:embeddedFont>
    <p:embeddedFont>
      <p:font typeface="Poppins Italics" panose="020B0604020202020204" charset="0"/>
      <p:regular r:id="rId17"/>
    </p:embeddedFont>
    <p:embeddedFont>
      <p:font typeface="Poppins Semi-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1032" y="-1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458664" y="8530345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3" y="0"/>
                </a:lnTo>
                <a:lnTo>
                  <a:pt x="485652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rot="8345652">
            <a:off x="-2097307" y="-1249418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3" y="0"/>
                </a:lnTo>
                <a:lnTo>
                  <a:pt x="485652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883101" y="5408624"/>
            <a:ext cx="1253297" cy="1112797"/>
          </a:xfrm>
          <a:custGeom>
            <a:avLst/>
            <a:gdLst/>
            <a:ahLst/>
            <a:cxnLst/>
            <a:rect l="l" t="t" r="r" b="b"/>
            <a:pathLst>
              <a:path w="1253297" h="1112797">
                <a:moveTo>
                  <a:pt x="0" y="0"/>
                </a:moveTo>
                <a:lnTo>
                  <a:pt x="1253297" y="0"/>
                </a:lnTo>
                <a:lnTo>
                  <a:pt x="1253297" y="1112798"/>
                </a:lnTo>
                <a:lnTo>
                  <a:pt x="0" y="111279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6203011" y="5658285"/>
            <a:ext cx="613476" cy="613476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162082" y="6068422"/>
            <a:ext cx="1020388" cy="905999"/>
          </a:xfrm>
          <a:custGeom>
            <a:avLst/>
            <a:gdLst/>
            <a:ahLst/>
            <a:cxnLst/>
            <a:rect l="l" t="t" r="r" b="b"/>
            <a:pathLst>
              <a:path w="1020388" h="905999">
                <a:moveTo>
                  <a:pt x="0" y="0"/>
                </a:moveTo>
                <a:lnTo>
                  <a:pt x="1020388" y="0"/>
                </a:lnTo>
                <a:lnTo>
                  <a:pt x="1020388" y="905999"/>
                </a:lnTo>
                <a:lnTo>
                  <a:pt x="0" y="9059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2298736" y="6271687"/>
            <a:ext cx="747080" cy="499469"/>
            <a:chOff x="0" y="0"/>
            <a:chExt cx="1215743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5743" cy="812800"/>
            </a:xfrm>
            <a:custGeom>
              <a:avLst/>
              <a:gdLst/>
              <a:ahLst/>
              <a:cxnLst/>
              <a:rect l="l" t="t" r="r" b="b"/>
              <a:pathLst>
                <a:path w="1215743" h="812800">
                  <a:moveTo>
                    <a:pt x="607872" y="0"/>
                  </a:moveTo>
                  <a:cubicBezTo>
                    <a:pt x="272153" y="0"/>
                    <a:pt x="0" y="181951"/>
                    <a:pt x="0" y="406400"/>
                  </a:cubicBezTo>
                  <a:cubicBezTo>
                    <a:pt x="0" y="630849"/>
                    <a:pt x="272153" y="812800"/>
                    <a:pt x="607872" y="812800"/>
                  </a:cubicBezTo>
                  <a:cubicBezTo>
                    <a:pt x="943590" y="812800"/>
                    <a:pt x="1215743" y="630849"/>
                    <a:pt x="1215743" y="406400"/>
                  </a:cubicBezTo>
                  <a:cubicBezTo>
                    <a:pt x="1215743" y="181951"/>
                    <a:pt x="943590" y="0"/>
                    <a:pt x="60787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3976" y="0"/>
              <a:ext cx="987791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4434711" y="1303297"/>
            <a:ext cx="8656398" cy="7693005"/>
          </a:xfrm>
          <a:custGeom>
            <a:avLst/>
            <a:gdLst/>
            <a:ahLst/>
            <a:cxnLst/>
            <a:rect l="l" t="t" r="r" b="b"/>
            <a:pathLst>
              <a:path w="2588851" h="2716266">
                <a:moveTo>
                  <a:pt x="0" y="0"/>
                </a:moveTo>
                <a:lnTo>
                  <a:pt x="2588851" y="0"/>
                </a:lnTo>
                <a:lnTo>
                  <a:pt x="2588851" y="2716266"/>
                </a:lnTo>
                <a:lnTo>
                  <a:pt x="0" y="27162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6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14" name="TextBox 14"/>
          <p:cNvSpPr txBox="1"/>
          <p:nvPr/>
        </p:nvSpPr>
        <p:spPr>
          <a:xfrm>
            <a:off x="609560" y="1769332"/>
            <a:ext cx="4125433" cy="883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73" dirty="0">
                <a:solidFill>
                  <a:srgbClr val="FFFFFF"/>
                </a:solidFill>
                <a:latin typeface="Old Standard"/>
                <a:ea typeface="Old Standard"/>
                <a:cs typeface="Old Standard"/>
                <a:sym typeface="Old Standard"/>
              </a:rPr>
              <a:t>Team Name :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069278" y="1715040"/>
            <a:ext cx="3196471" cy="925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799" b="1" spc="76" dirty="0" err="1">
                <a:solidFill>
                  <a:srgbClr val="FFFFFF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BrainChain</a:t>
            </a:r>
            <a:endParaRPr lang="en-US" sz="4799" b="1" spc="76" dirty="0">
              <a:solidFill>
                <a:srgbClr val="FFFFFF"/>
              </a:solidFill>
              <a:latin typeface="Old Standard Bold"/>
              <a:ea typeface="Old Standard Bold"/>
              <a:cs typeface="Old Standard Bold"/>
              <a:sym typeface="Old Standard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21284" y="3499906"/>
            <a:ext cx="3169134" cy="16032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39"/>
              </a:lnSpc>
              <a:spcBef>
                <a:spcPct val="0"/>
              </a:spcBef>
            </a:pPr>
            <a:r>
              <a:rPr lang="en-US" sz="4599" spc="73" dirty="0">
                <a:solidFill>
                  <a:srgbClr val="FFFFFF"/>
                </a:solidFill>
                <a:latin typeface="Old Standard"/>
                <a:ea typeface="Old Standard"/>
                <a:cs typeface="Old Standard"/>
                <a:sym typeface="Old Standard"/>
              </a:rPr>
              <a:t>Problem </a:t>
            </a:r>
          </a:p>
          <a:p>
            <a:pPr algn="l">
              <a:lnSpc>
                <a:spcPts val="6439"/>
              </a:lnSpc>
              <a:spcBef>
                <a:spcPct val="0"/>
              </a:spcBef>
            </a:pPr>
            <a:r>
              <a:rPr lang="en-US" sz="4599" spc="73" dirty="0">
                <a:solidFill>
                  <a:srgbClr val="FFFFFF"/>
                </a:solidFill>
                <a:latin typeface="Old Standard"/>
                <a:ea typeface="Old Standard"/>
                <a:cs typeface="Old Standard"/>
                <a:sym typeface="Old Standard"/>
              </a:rPr>
              <a:t>Statement 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880981" y="3058167"/>
            <a:ext cx="12788385" cy="3129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5"/>
              </a:lnSpc>
            </a:pPr>
            <a:r>
              <a:rPr lang="en-US" sz="4289" b="1" spc="68" dirty="0">
                <a:solidFill>
                  <a:srgbClr val="FFFFFF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16.Create an app where fishermen</a:t>
            </a:r>
          </a:p>
          <a:p>
            <a:pPr algn="l">
              <a:lnSpc>
                <a:spcPts val="6005"/>
              </a:lnSpc>
            </a:pPr>
            <a:r>
              <a:rPr lang="en-US" sz="4289" b="1" spc="68" dirty="0">
                <a:solidFill>
                  <a:srgbClr val="FFFFFF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report plastic sightings or water </a:t>
            </a:r>
          </a:p>
          <a:p>
            <a:pPr algn="l">
              <a:lnSpc>
                <a:spcPts val="6005"/>
              </a:lnSpc>
            </a:pPr>
            <a:r>
              <a:rPr lang="en-US" sz="4289" b="1" spc="68" dirty="0">
                <a:solidFill>
                  <a:srgbClr val="FFFFFF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quality issues, crowdsourcing pollution</a:t>
            </a:r>
          </a:p>
          <a:p>
            <a:pPr algn="l">
              <a:lnSpc>
                <a:spcPts val="6005"/>
              </a:lnSpc>
              <a:spcBef>
                <a:spcPct val="0"/>
              </a:spcBef>
            </a:pPr>
            <a:r>
              <a:rPr lang="en-US" sz="4289" b="1" spc="68" dirty="0">
                <a:solidFill>
                  <a:srgbClr val="FFFFFF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monitoring.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6783921"/>
            <a:ext cx="3394569" cy="16929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39"/>
              </a:lnSpc>
              <a:spcBef>
                <a:spcPct val="0"/>
              </a:spcBef>
            </a:pPr>
            <a:r>
              <a:rPr lang="en-US" sz="4599" spc="73" dirty="0">
                <a:solidFill>
                  <a:srgbClr val="FFFFFF"/>
                </a:solidFill>
                <a:latin typeface="Old Standard"/>
                <a:ea typeface="Old Standard"/>
                <a:cs typeface="Old Standard"/>
                <a:sym typeface="Old Standard"/>
              </a:rPr>
              <a:t>Team</a:t>
            </a:r>
          </a:p>
          <a:p>
            <a:pPr algn="l">
              <a:lnSpc>
                <a:spcPts val="6439"/>
              </a:lnSpc>
              <a:spcBef>
                <a:spcPct val="0"/>
              </a:spcBef>
            </a:pPr>
            <a:r>
              <a:rPr lang="en-US" sz="4599" spc="73" dirty="0">
                <a:solidFill>
                  <a:srgbClr val="FFFFFF"/>
                </a:solidFill>
                <a:latin typeface="Old Standard"/>
                <a:ea typeface="Old Standard"/>
                <a:cs typeface="Old Standard"/>
                <a:sym typeface="Old Standard"/>
              </a:rPr>
              <a:t>Members  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880981" y="6616332"/>
            <a:ext cx="9797748" cy="3303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1"/>
              </a:lnSpc>
              <a:spcBef>
                <a:spcPct val="0"/>
              </a:spcBef>
            </a:pPr>
            <a:r>
              <a:rPr lang="en-US" sz="4565" b="1" spc="73">
                <a:solidFill>
                  <a:srgbClr val="FFFFFF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 1.Nirmal P (Team Leader)</a:t>
            </a:r>
          </a:p>
          <a:p>
            <a:pPr algn="l">
              <a:lnSpc>
                <a:spcPts val="6391"/>
              </a:lnSpc>
              <a:spcBef>
                <a:spcPct val="0"/>
              </a:spcBef>
            </a:pPr>
            <a:r>
              <a:rPr lang="en-US" sz="4565" b="1" spc="73">
                <a:solidFill>
                  <a:srgbClr val="FFFFFF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 2.Paisal Ekbal A</a:t>
            </a:r>
          </a:p>
          <a:p>
            <a:pPr algn="l">
              <a:lnSpc>
                <a:spcPts val="6391"/>
              </a:lnSpc>
              <a:spcBef>
                <a:spcPct val="0"/>
              </a:spcBef>
            </a:pPr>
            <a:r>
              <a:rPr lang="en-US" sz="4565" b="1" spc="73">
                <a:solidFill>
                  <a:srgbClr val="FFFFFF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 3.Tamilselvi A</a:t>
            </a:r>
          </a:p>
          <a:p>
            <a:pPr algn="l">
              <a:lnSpc>
                <a:spcPts val="6391"/>
              </a:lnSpc>
              <a:spcBef>
                <a:spcPct val="0"/>
              </a:spcBef>
            </a:pPr>
            <a:r>
              <a:rPr lang="en-US" sz="4565" b="1" spc="73">
                <a:solidFill>
                  <a:srgbClr val="FFFFFF"/>
                </a:solidFill>
                <a:latin typeface="Old Standard Bold"/>
                <a:ea typeface="Old Standard Bold"/>
                <a:cs typeface="Old Standard Bold"/>
                <a:sym typeface="Old Standard Bold"/>
              </a:rPr>
              <a:t> 4.Udaya M</a:t>
            </a:r>
          </a:p>
        </p:txBody>
      </p:sp>
      <p:sp>
        <p:nvSpPr>
          <p:cNvPr id="20" name="Freeform 20"/>
          <p:cNvSpPr/>
          <p:nvPr/>
        </p:nvSpPr>
        <p:spPr>
          <a:xfrm>
            <a:off x="11275173" y="472301"/>
            <a:ext cx="1253297" cy="1112797"/>
          </a:xfrm>
          <a:custGeom>
            <a:avLst/>
            <a:gdLst/>
            <a:ahLst/>
            <a:cxnLst/>
            <a:rect l="l" t="t" r="r" b="b"/>
            <a:pathLst>
              <a:path w="1253297" h="1112797">
                <a:moveTo>
                  <a:pt x="0" y="0"/>
                </a:moveTo>
                <a:lnTo>
                  <a:pt x="1253297" y="0"/>
                </a:lnTo>
                <a:lnTo>
                  <a:pt x="1253297" y="1112798"/>
                </a:lnTo>
                <a:lnTo>
                  <a:pt x="0" y="111279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9144000" y="9363452"/>
            <a:ext cx="1253297" cy="1112797"/>
          </a:xfrm>
          <a:custGeom>
            <a:avLst/>
            <a:gdLst/>
            <a:ahLst/>
            <a:cxnLst/>
            <a:rect l="l" t="t" r="r" b="b"/>
            <a:pathLst>
              <a:path w="1253297" h="1112797">
                <a:moveTo>
                  <a:pt x="0" y="0"/>
                </a:moveTo>
                <a:lnTo>
                  <a:pt x="1253297" y="0"/>
                </a:lnTo>
                <a:lnTo>
                  <a:pt x="1253297" y="1112797"/>
                </a:lnTo>
                <a:lnTo>
                  <a:pt x="0" y="11127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792519" y="472301"/>
            <a:ext cx="1253297" cy="1112797"/>
          </a:xfrm>
          <a:custGeom>
            <a:avLst/>
            <a:gdLst/>
            <a:ahLst/>
            <a:cxnLst/>
            <a:rect l="l" t="t" r="r" b="b"/>
            <a:pathLst>
              <a:path w="1253297" h="1112797">
                <a:moveTo>
                  <a:pt x="0" y="0"/>
                </a:moveTo>
                <a:lnTo>
                  <a:pt x="1253297" y="0"/>
                </a:lnTo>
                <a:lnTo>
                  <a:pt x="1253297" y="1112798"/>
                </a:lnTo>
                <a:lnTo>
                  <a:pt x="0" y="111279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D6AC83-9D37-5040-5084-3573F71E11AB}"/>
              </a:ext>
            </a:extLst>
          </p:cNvPr>
          <p:cNvSpPr txBox="1"/>
          <p:nvPr/>
        </p:nvSpPr>
        <p:spPr>
          <a:xfrm>
            <a:off x="5799944" y="448328"/>
            <a:ext cx="5787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chemeClr val="bg1"/>
                </a:solidFill>
                <a:latin typeface="Old Standard Bold" panose="020B0604020202020204" charset="0"/>
                <a:ea typeface="Old Standard Bold" panose="020B0604020202020204" charset="0"/>
                <a:cs typeface="Old Standard Bold" panose="020B0604020202020204" charset="0"/>
              </a:rPr>
              <a:t>Agentic Hackathon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458664" y="8530345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3" y="0"/>
                </a:lnTo>
                <a:lnTo>
                  <a:pt x="485652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rot="8345652">
            <a:off x="-2428262" y="-1525214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4" y="0"/>
                </a:lnTo>
                <a:lnTo>
                  <a:pt x="48565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238912" y="1486183"/>
            <a:ext cx="1020388" cy="905999"/>
          </a:xfrm>
          <a:custGeom>
            <a:avLst/>
            <a:gdLst/>
            <a:ahLst/>
            <a:cxnLst/>
            <a:rect l="l" t="t" r="r" b="b"/>
            <a:pathLst>
              <a:path w="1020388" h="905999">
                <a:moveTo>
                  <a:pt x="0" y="0"/>
                </a:moveTo>
                <a:lnTo>
                  <a:pt x="1020388" y="0"/>
                </a:lnTo>
                <a:lnTo>
                  <a:pt x="1020388" y="905999"/>
                </a:lnTo>
                <a:lnTo>
                  <a:pt x="0" y="9059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6499371" y="1689448"/>
            <a:ext cx="499469" cy="49946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6839882" y="8533055"/>
            <a:ext cx="1020388" cy="905999"/>
          </a:xfrm>
          <a:custGeom>
            <a:avLst/>
            <a:gdLst/>
            <a:ahLst/>
            <a:cxnLst/>
            <a:rect l="l" t="t" r="r" b="b"/>
            <a:pathLst>
              <a:path w="1020388" h="905999">
                <a:moveTo>
                  <a:pt x="0" y="0"/>
                </a:moveTo>
                <a:lnTo>
                  <a:pt x="1020388" y="0"/>
                </a:lnTo>
                <a:lnTo>
                  <a:pt x="1020388" y="905999"/>
                </a:lnTo>
                <a:lnTo>
                  <a:pt x="0" y="9059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7100342" y="8736320"/>
            <a:ext cx="499469" cy="49946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36570" y="423258"/>
            <a:ext cx="9044432" cy="927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Introduction to solution: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86844" y="1805844"/>
            <a:ext cx="15462262" cy="6713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1638" lvl="1" indent="-320819" algn="l">
              <a:lnSpc>
                <a:spcPts val="5676"/>
              </a:lnSpc>
              <a:buFont typeface="Arial"/>
              <a:buChar char="•"/>
            </a:pPr>
            <a:r>
              <a:rPr lang="en-US" sz="2971" spc="35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We propose a smart floating marine device capable of </a:t>
            </a:r>
            <a:r>
              <a:rPr lang="en-US" sz="2971" b="1" spc="359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detecting ghost fishing nets</a:t>
            </a:r>
            <a:r>
              <a:rPr lang="en-US" sz="2971" spc="35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beneath the ocean surface.</a:t>
            </a:r>
          </a:p>
          <a:p>
            <a:pPr algn="l">
              <a:lnSpc>
                <a:spcPts val="4160"/>
              </a:lnSpc>
            </a:pPr>
            <a:endParaRPr lang="en-US" sz="2971" spc="35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1638" lvl="1" indent="-320819" algn="l">
              <a:lnSpc>
                <a:spcPts val="5676"/>
              </a:lnSpc>
              <a:buFont typeface="Arial"/>
              <a:buChar char="•"/>
            </a:pPr>
            <a:r>
              <a:rPr lang="en-US" sz="2971" spc="35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Equipped with sensors like </a:t>
            </a:r>
            <a:r>
              <a:rPr lang="en-US" sz="2971" spc="35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ToF</a:t>
            </a:r>
            <a:r>
              <a:rPr lang="en-US" sz="2971" spc="35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laser, magnetometer, turbidity, pH, and pressure, the device</a:t>
            </a:r>
            <a:r>
              <a:rPr lang="en-US" sz="2971" b="1" spc="359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monitors water parameters</a:t>
            </a:r>
            <a:r>
              <a:rPr lang="en-US" sz="2971" spc="35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and identifies abnormal readings caused by underwater nets.</a:t>
            </a:r>
          </a:p>
          <a:p>
            <a:pPr algn="l">
              <a:lnSpc>
                <a:spcPts val="4160"/>
              </a:lnSpc>
            </a:pPr>
            <a:endParaRPr lang="en-US" sz="2971" spc="35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1638" lvl="1" indent="-320819" algn="l">
              <a:lnSpc>
                <a:spcPts val="5676"/>
              </a:lnSpc>
              <a:buFont typeface="Arial"/>
              <a:buChar char="•"/>
            </a:pPr>
            <a:r>
              <a:rPr lang="en-US" sz="2971" spc="35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data is transmitted wirelessly via an onboard antenna and visualized on a web dashboard with live location mapping, enabling</a:t>
            </a:r>
            <a:r>
              <a:rPr lang="en-US" sz="2971" b="1" spc="359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real-time net detection</a:t>
            </a:r>
            <a:r>
              <a:rPr lang="en-US" sz="2971" spc="35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near coastal areas.</a:t>
            </a:r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6D2098EA-153D-04A4-4E0C-CDC365F246AB}"/>
              </a:ext>
            </a:extLst>
          </p:cNvPr>
          <p:cNvSpPr/>
          <p:nvPr/>
        </p:nvSpPr>
        <p:spPr>
          <a:xfrm>
            <a:off x="4434711" y="1303297"/>
            <a:ext cx="8656398" cy="7693005"/>
          </a:xfrm>
          <a:custGeom>
            <a:avLst/>
            <a:gdLst/>
            <a:ahLst/>
            <a:cxnLst/>
            <a:rect l="l" t="t" r="r" b="b"/>
            <a:pathLst>
              <a:path w="2588851" h="2716266">
                <a:moveTo>
                  <a:pt x="0" y="0"/>
                </a:moveTo>
                <a:lnTo>
                  <a:pt x="2588851" y="0"/>
                </a:lnTo>
                <a:lnTo>
                  <a:pt x="2588851" y="2716266"/>
                </a:lnTo>
                <a:lnTo>
                  <a:pt x="0" y="27162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6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40" name="Freeform 13">
            <a:extLst>
              <a:ext uri="{FF2B5EF4-FFF2-40B4-BE49-F238E27FC236}">
                <a16:creationId xmlns:a16="http://schemas.microsoft.com/office/drawing/2014/main" id="{54C108C5-435A-1FFD-377F-12F89FA7E4B3}"/>
              </a:ext>
            </a:extLst>
          </p:cNvPr>
          <p:cNvSpPr/>
          <p:nvPr/>
        </p:nvSpPr>
        <p:spPr>
          <a:xfrm>
            <a:off x="4434711" y="1303297"/>
            <a:ext cx="8656398" cy="7693005"/>
          </a:xfrm>
          <a:custGeom>
            <a:avLst/>
            <a:gdLst/>
            <a:ahLst/>
            <a:cxnLst/>
            <a:rect l="l" t="t" r="r" b="b"/>
            <a:pathLst>
              <a:path w="2588851" h="2716266">
                <a:moveTo>
                  <a:pt x="0" y="0"/>
                </a:moveTo>
                <a:lnTo>
                  <a:pt x="2588851" y="0"/>
                </a:lnTo>
                <a:lnTo>
                  <a:pt x="2588851" y="2716266"/>
                </a:lnTo>
                <a:lnTo>
                  <a:pt x="0" y="27162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6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/>
          <p:cNvSpPr/>
          <p:nvPr/>
        </p:nvSpPr>
        <p:spPr>
          <a:xfrm>
            <a:off x="14458664" y="8530345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3" y="0"/>
                </a:lnTo>
                <a:lnTo>
                  <a:pt x="485652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rot="8345652">
            <a:off x="-2428262" y="-1525214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4" y="0"/>
                </a:lnTo>
                <a:lnTo>
                  <a:pt x="48565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238912" y="1486183"/>
            <a:ext cx="1020388" cy="905999"/>
          </a:xfrm>
          <a:custGeom>
            <a:avLst/>
            <a:gdLst/>
            <a:ahLst/>
            <a:cxnLst/>
            <a:rect l="l" t="t" r="r" b="b"/>
            <a:pathLst>
              <a:path w="1020388" h="905999">
                <a:moveTo>
                  <a:pt x="0" y="0"/>
                </a:moveTo>
                <a:lnTo>
                  <a:pt x="1020388" y="0"/>
                </a:lnTo>
                <a:lnTo>
                  <a:pt x="1020388" y="905999"/>
                </a:lnTo>
                <a:lnTo>
                  <a:pt x="0" y="9059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6499371" y="1689448"/>
            <a:ext cx="499469" cy="49946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45066" y="1486183"/>
            <a:ext cx="7677164" cy="2388718"/>
            <a:chOff x="0" y="0"/>
            <a:chExt cx="2021969" cy="62912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21969" cy="629127"/>
            </a:xfrm>
            <a:custGeom>
              <a:avLst/>
              <a:gdLst/>
              <a:ahLst/>
              <a:cxnLst/>
              <a:rect l="l" t="t" r="r" b="b"/>
              <a:pathLst>
                <a:path w="2021969" h="629127">
                  <a:moveTo>
                    <a:pt x="31261" y="0"/>
                  </a:moveTo>
                  <a:lnTo>
                    <a:pt x="1990708" y="0"/>
                  </a:lnTo>
                  <a:cubicBezTo>
                    <a:pt x="2007973" y="0"/>
                    <a:pt x="2021969" y="13996"/>
                    <a:pt x="2021969" y="31261"/>
                  </a:cubicBezTo>
                  <a:lnTo>
                    <a:pt x="2021969" y="597866"/>
                  </a:lnTo>
                  <a:cubicBezTo>
                    <a:pt x="2021969" y="606157"/>
                    <a:pt x="2018675" y="614108"/>
                    <a:pt x="2012813" y="619971"/>
                  </a:cubicBezTo>
                  <a:cubicBezTo>
                    <a:pt x="2006950" y="625834"/>
                    <a:pt x="1998999" y="629127"/>
                    <a:pt x="1990708" y="629127"/>
                  </a:cubicBezTo>
                  <a:lnTo>
                    <a:pt x="31261" y="629127"/>
                  </a:lnTo>
                  <a:cubicBezTo>
                    <a:pt x="22970" y="629127"/>
                    <a:pt x="15019" y="625834"/>
                    <a:pt x="9156" y="619971"/>
                  </a:cubicBezTo>
                  <a:cubicBezTo>
                    <a:pt x="3294" y="614108"/>
                    <a:pt x="0" y="606157"/>
                    <a:pt x="0" y="597866"/>
                  </a:cubicBezTo>
                  <a:lnTo>
                    <a:pt x="0" y="31261"/>
                  </a:lnTo>
                  <a:cubicBezTo>
                    <a:pt x="0" y="22970"/>
                    <a:pt x="3294" y="15019"/>
                    <a:pt x="9156" y="9156"/>
                  </a:cubicBezTo>
                  <a:cubicBezTo>
                    <a:pt x="15019" y="3294"/>
                    <a:pt x="22970" y="0"/>
                    <a:pt x="31261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021969" cy="6862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45066" y="532186"/>
            <a:ext cx="5078070" cy="909993"/>
            <a:chOff x="0" y="0"/>
            <a:chExt cx="1337434" cy="23966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37434" cy="239669"/>
            </a:xfrm>
            <a:custGeom>
              <a:avLst/>
              <a:gdLst/>
              <a:ahLst/>
              <a:cxnLst/>
              <a:rect l="l" t="t" r="r" b="b"/>
              <a:pathLst>
                <a:path w="1337434" h="239669">
                  <a:moveTo>
                    <a:pt x="119834" y="0"/>
                  </a:moveTo>
                  <a:lnTo>
                    <a:pt x="1217600" y="0"/>
                  </a:lnTo>
                  <a:cubicBezTo>
                    <a:pt x="1249382" y="0"/>
                    <a:pt x="1279862" y="12625"/>
                    <a:pt x="1302335" y="35099"/>
                  </a:cubicBezTo>
                  <a:cubicBezTo>
                    <a:pt x="1324809" y="57572"/>
                    <a:pt x="1337434" y="88052"/>
                    <a:pt x="1337434" y="119834"/>
                  </a:cubicBezTo>
                  <a:lnTo>
                    <a:pt x="1337434" y="119834"/>
                  </a:lnTo>
                  <a:cubicBezTo>
                    <a:pt x="1337434" y="186017"/>
                    <a:pt x="1283782" y="239669"/>
                    <a:pt x="1217600" y="239669"/>
                  </a:cubicBezTo>
                  <a:lnTo>
                    <a:pt x="119834" y="239669"/>
                  </a:lnTo>
                  <a:cubicBezTo>
                    <a:pt x="53652" y="239669"/>
                    <a:pt x="0" y="186017"/>
                    <a:pt x="0" y="119834"/>
                  </a:cubicBezTo>
                  <a:lnTo>
                    <a:pt x="0" y="119834"/>
                  </a:lnTo>
                  <a:cubicBezTo>
                    <a:pt x="0" y="53652"/>
                    <a:pt x="53652" y="0"/>
                    <a:pt x="119834" y="0"/>
                  </a:cubicBezTo>
                  <a:close/>
                </a:path>
              </a:pathLst>
            </a:custGeom>
            <a:solidFill>
              <a:srgbClr val="03BCD6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337434" cy="296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329483" y="1486183"/>
            <a:ext cx="8011934" cy="2388718"/>
            <a:chOff x="0" y="0"/>
            <a:chExt cx="2110139" cy="62912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110139" cy="629127"/>
            </a:xfrm>
            <a:custGeom>
              <a:avLst/>
              <a:gdLst/>
              <a:ahLst/>
              <a:cxnLst/>
              <a:rect l="l" t="t" r="r" b="b"/>
              <a:pathLst>
                <a:path w="2110139" h="629127">
                  <a:moveTo>
                    <a:pt x="29955" y="0"/>
                  </a:moveTo>
                  <a:lnTo>
                    <a:pt x="2080184" y="0"/>
                  </a:lnTo>
                  <a:cubicBezTo>
                    <a:pt x="2096728" y="0"/>
                    <a:pt x="2110139" y="13411"/>
                    <a:pt x="2110139" y="29955"/>
                  </a:cubicBezTo>
                  <a:lnTo>
                    <a:pt x="2110139" y="599172"/>
                  </a:lnTo>
                  <a:cubicBezTo>
                    <a:pt x="2110139" y="615716"/>
                    <a:pt x="2096728" y="629127"/>
                    <a:pt x="2080184" y="629127"/>
                  </a:cubicBezTo>
                  <a:lnTo>
                    <a:pt x="29955" y="629127"/>
                  </a:lnTo>
                  <a:cubicBezTo>
                    <a:pt x="13411" y="629127"/>
                    <a:pt x="0" y="615716"/>
                    <a:pt x="0" y="599172"/>
                  </a:cubicBezTo>
                  <a:lnTo>
                    <a:pt x="0" y="29955"/>
                  </a:lnTo>
                  <a:cubicBezTo>
                    <a:pt x="0" y="13411"/>
                    <a:pt x="13411" y="0"/>
                    <a:pt x="29955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2110139" cy="6862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329483" y="532186"/>
            <a:ext cx="3745698" cy="827254"/>
            <a:chOff x="0" y="0"/>
            <a:chExt cx="986521" cy="2178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986521" cy="217878"/>
            </a:xfrm>
            <a:custGeom>
              <a:avLst/>
              <a:gdLst/>
              <a:ahLst/>
              <a:cxnLst/>
              <a:rect l="l" t="t" r="r" b="b"/>
              <a:pathLst>
                <a:path w="986521" h="217878">
                  <a:moveTo>
                    <a:pt x="108939" y="0"/>
                  </a:moveTo>
                  <a:lnTo>
                    <a:pt x="877583" y="0"/>
                  </a:lnTo>
                  <a:cubicBezTo>
                    <a:pt x="906475" y="0"/>
                    <a:pt x="934184" y="11477"/>
                    <a:pt x="954614" y="31907"/>
                  </a:cubicBezTo>
                  <a:cubicBezTo>
                    <a:pt x="975044" y="52337"/>
                    <a:pt x="986521" y="80046"/>
                    <a:pt x="986521" y="108939"/>
                  </a:cubicBezTo>
                  <a:lnTo>
                    <a:pt x="986521" y="108939"/>
                  </a:lnTo>
                  <a:cubicBezTo>
                    <a:pt x="986521" y="137831"/>
                    <a:pt x="975044" y="165540"/>
                    <a:pt x="954614" y="185970"/>
                  </a:cubicBezTo>
                  <a:cubicBezTo>
                    <a:pt x="934184" y="206400"/>
                    <a:pt x="906475" y="217878"/>
                    <a:pt x="877583" y="217878"/>
                  </a:cubicBezTo>
                  <a:lnTo>
                    <a:pt x="108939" y="217878"/>
                  </a:lnTo>
                  <a:cubicBezTo>
                    <a:pt x="80046" y="217878"/>
                    <a:pt x="52337" y="206400"/>
                    <a:pt x="31907" y="185970"/>
                  </a:cubicBezTo>
                  <a:cubicBezTo>
                    <a:pt x="11477" y="165540"/>
                    <a:pt x="0" y="137831"/>
                    <a:pt x="0" y="108939"/>
                  </a:cubicBezTo>
                  <a:lnTo>
                    <a:pt x="0" y="108939"/>
                  </a:lnTo>
                  <a:cubicBezTo>
                    <a:pt x="0" y="80046"/>
                    <a:pt x="11477" y="52337"/>
                    <a:pt x="31907" y="31907"/>
                  </a:cubicBezTo>
                  <a:cubicBezTo>
                    <a:pt x="52337" y="11477"/>
                    <a:pt x="80046" y="0"/>
                    <a:pt x="108939" y="0"/>
                  </a:cubicBezTo>
                  <a:close/>
                </a:path>
              </a:pathLst>
            </a:custGeom>
            <a:solidFill>
              <a:srgbClr val="03BCD6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986521" cy="275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845066" y="687823"/>
            <a:ext cx="5078070" cy="483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Programming Languages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45066" y="1819482"/>
            <a:ext cx="7677164" cy="1645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5" lvl="1" indent="-291463" algn="l">
              <a:lnSpc>
                <a:spcPts val="3779"/>
              </a:lnSpc>
              <a:buFont typeface="Arial"/>
              <a:buChar char="•"/>
            </a:pP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C++</a:t>
            </a:r>
            <a:r>
              <a:rPr lang="en-US" sz="26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– For sensor coding on ESP32</a:t>
            </a:r>
          </a:p>
          <a:p>
            <a:pPr algn="l">
              <a:lnSpc>
                <a:spcPts val="1679"/>
              </a:lnSpc>
            </a:pPr>
            <a:endParaRPr lang="en-US" sz="26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82925" lvl="1" indent="-291463" algn="l">
              <a:lnSpc>
                <a:spcPts val="3779"/>
              </a:lnSpc>
              <a:buFont typeface="Arial"/>
              <a:buChar char="•"/>
            </a:pPr>
            <a:r>
              <a:rPr lang="en-US" sz="26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HTML, CSS, JavaScript</a:t>
            </a:r>
            <a:r>
              <a:rPr lang="en-US" sz="26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– For designing the web app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799400" y="4716083"/>
            <a:ext cx="4766141" cy="854834"/>
            <a:chOff x="0" y="0"/>
            <a:chExt cx="1255280" cy="225141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255280" cy="225141"/>
            </a:xfrm>
            <a:custGeom>
              <a:avLst/>
              <a:gdLst/>
              <a:ahLst/>
              <a:cxnLst/>
              <a:rect l="l" t="t" r="r" b="b"/>
              <a:pathLst>
                <a:path w="1255280" h="225141">
                  <a:moveTo>
                    <a:pt x="112571" y="0"/>
                  </a:moveTo>
                  <a:lnTo>
                    <a:pt x="1142709" y="0"/>
                  </a:lnTo>
                  <a:cubicBezTo>
                    <a:pt x="1204880" y="0"/>
                    <a:pt x="1255280" y="50400"/>
                    <a:pt x="1255280" y="112571"/>
                  </a:cubicBezTo>
                  <a:lnTo>
                    <a:pt x="1255280" y="112571"/>
                  </a:lnTo>
                  <a:cubicBezTo>
                    <a:pt x="1255280" y="174742"/>
                    <a:pt x="1204880" y="225141"/>
                    <a:pt x="1142709" y="225141"/>
                  </a:cubicBezTo>
                  <a:lnTo>
                    <a:pt x="112571" y="225141"/>
                  </a:lnTo>
                  <a:cubicBezTo>
                    <a:pt x="50400" y="225141"/>
                    <a:pt x="0" y="174742"/>
                    <a:pt x="0" y="112571"/>
                  </a:cubicBezTo>
                  <a:lnTo>
                    <a:pt x="0" y="112571"/>
                  </a:lnTo>
                  <a:cubicBezTo>
                    <a:pt x="0" y="50400"/>
                    <a:pt x="50400" y="0"/>
                    <a:pt x="112571" y="0"/>
                  </a:cubicBezTo>
                  <a:close/>
                </a:path>
              </a:pathLst>
            </a:custGeom>
            <a:solidFill>
              <a:srgbClr val="03BCD6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1255280" cy="2822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028700" y="6028117"/>
            <a:ext cx="7493529" cy="2969743"/>
            <a:chOff x="0" y="0"/>
            <a:chExt cx="1973604" cy="78215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973605" cy="782154"/>
            </a:xfrm>
            <a:custGeom>
              <a:avLst/>
              <a:gdLst/>
              <a:ahLst/>
              <a:cxnLst/>
              <a:rect l="l" t="t" r="r" b="b"/>
              <a:pathLst>
                <a:path w="1973605" h="782154">
                  <a:moveTo>
                    <a:pt x="32028" y="0"/>
                  </a:moveTo>
                  <a:lnTo>
                    <a:pt x="1941577" y="0"/>
                  </a:lnTo>
                  <a:cubicBezTo>
                    <a:pt x="1959265" y="0"/>
                    <a:pt x="1973605" y="14339"/>
                    <a:pt x="1973605" y="32028"/>
                  </a:cubicBezTo>
                  <a:lnTo>
                    <a:pt x="1973605" y="750127"/>
                  </a:lnTo>
                  <a:cubicBezTo>
                    <a:pt x="1973605" y="758621"/>
                    <a:pt x="1970230" y="766767"/>
                    <a:pt x="1964224" y="772774"/>
                  </a:cubicBezTo>
                  <a:cubicBezTo>
                    <a:pt x="1958217" y="778780"/>
                    <a:pt x="1950071" y="782154"/>
                    <a:pt x="1941577" y="782154"/>
                  </a:cubicBezTo>
                  <a:lnTo>
                    <a:pt x="32028" y="782154"/>
                  </a:lnTo>
                  <a:cubicBezTo>
                    <a:pt x="14339" y="782154"/>
                    <a:pt x="0" y="767815"/>
                    <a:pt x="0" y="750127"/>
                  </a:cubicBezTo>
                  <a:lnTo>
                    <a:pt x="0" y="32028"/>
                  </a:lnTo>
                  <a:cubicBezTo>
                    <a:pt x="0" y="23533"/>
                    <a:pt x="3374" y="15387"/>
                    <a:pt x="9381" y="9381"/>
                  </a:cubicBezTo>
                  <a:cubicBezTo>
                    <a:pt x="15387" y="3374"/>
                    <a:pt x="23533" y="0"/>
                    <a:pt x="32028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IN" sz="2699" b="1" dirty="0">
                  <a:solidFill>
                    <a:srgbClr val="FFFFFF"/>
                  </a:solidFill>
                  <a:latin typeface="Poppins"/>
                  <a:cs typeface="Poppins"/>
                </a:rPr>
                <a:t>ESP32 HTTP Client Library- </a:t>
              </a:r>
              <a:r>
                <a:rPr lang="en-IN" sz="2699" dirty="0">
                  <a:solidFill>
                    <a:srgbClr val="FFFFFF"/>
                  </a:solidFill>
                  <a:latin typeface="Poppins"/>
                  <a:cs typeface="Poppins"/>
                </a:rPr>
                <a:t>sends data to </a:t>
              </a:r>
              <a:r>
                <a:rPr lang="en-IN" sz="2699" dirty="0" err="1">
                  <a:solidFill>
                    <a:srgbClr val="FFFFFF"/>
                  </a:solidFill>
                  <a:latin typeface="Poppins"/>
                  <a:cs typeface="Poppins"/>
                </a:rPr>
                <a:t>thinkspeak</a:t>
              </a:r>
              <a:endParaRPr lang="en-IN" sz="2699" b="1" dirty="0">
                <a:solidFill>
                  <a:srgbClr val="FFFFFF"/>
                </a:solidFill>
                <a:latin typeface="Poppins"/>
                <a:cs typeface="Poppins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IN" sz="2699" b="1" dirty="0">
                  <a:solidFill>
                    <a:srgbClr val="FFFFFF"/>
                  </a:solidFill>
                  <a:latin typeface="Poppins"/>
                  <a:cs typeface="Poppins"/>
                </a:rPr>
                <a:t>JSON</a:t>
              </a:r>
              <a:r>
                <a:rPr lang="en-IN" sz="2699" dirty="0">
                  <a:solidFill>
                    <a:srgbClr val="FFFFFF"/>
                  </a:solidFill>
                  <a:latin typeface="Poppins"/>
                  <a:cs typeface="Poppins"/>
                </a:rPr>
                <a:t>-data format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IN" sz="2699" b="1" dirty="0">
                  <a:solidFill>
                    <a:srgbClr val="FFFFFF"/>
                  </a:solidFill>
                  <a:latin typeface="Poppins"/>
                  <a:cs typeface="Poppins"/>
                </a:rPr>
                <a:t>WIFI(802.11)-</a:t>
              </a:r>
              <a:r>
                <a:rPr lang="en-IN" sz="2699" dirty="0">
                  <a:solidFill>
                    <a:srgbClr val="FFFFFF"/>
                  </a:solidFill>
                  <a:latin typeface="Poppins"/>
                  <a:cs typeface="Poppins"/>
                </a:rPr>
                <a:t>network layer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IN" sz="2699" b="1" dirty="0" err="1">
                  <a:solidFill>
                    <a:srgbClr val="FFFFFF"/>
                  </a:solidFill>
                  <a:latin typeface="Poppins"/>
                  <a:cs typeface="Poppins"/>
                </a:rPr>
                <a:t>Thinkspeak</a:t>
              </a:r>
              <a:r>
                <a:rPr lang="en-IN" sz="2699" dirty="0">
                  <a:solidFill>
                    <a:srgbClr val="FFFFFF"/>
                  </a:solidFill>
                  <a:latin typeface="Poppins"/>
                  <a:cs typeface="Poppins"/>
                </a:rPr>
                <a:t>-cloud service for IOT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57150"/>
              <a:ext cx="1973604" cy="8393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 sz="2700"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393396" y="4716083"/>
            <a:ext cx="4516745" cy="854834"/>
            <a:chOff x="0" y="0"/>
            <a:chExt cx="1189595" cy="225141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189596" cy="225141"/>
            </a:xfrm>
            <a:custGeom>
              <a:avLst/>
              <a:gdLst/>
              <a:ahLst/>
              <a:cxnLst/>
              <a:rect l="l" t="t" r="r" b="b"/>
              <a:pathLst>
                <a:path w="1189596" h="225141">
                  <a:moveTo>
                    <a:pt x="112571" y="0"/>
                  </a:moveTo>
                  <a:lnTo>
                    <a:pt x="1077025" y="0"/>
                  </a:lnTo>
                  <a:cubicBezTo>
                    <a:pt x="1139196" y="0"/>
                    <a:pt x="1189596" y="50400"/>
                    <a:pt x="1189596" y="112571"/>
                  </a:cubicBezTo>
                  <a:lnTo>
                    <a:pt x="1189596" y="112571"/>
                  </a:lnTo>
                  <a:cubicBezTo>
                    <a:pt x="1189596" y="174742"/>
                    <a:pt x="1139196" y="225141"/>
                    <a:pt x="1077025" y="225141"/>
                  </a:cubicBezTo>
                  <a:lnTo>
                    <a:pt x="112571" y="225141"/>
                  </a:lnTo>
                  <a:cubicBezTo>
                    <a:pt x="50400" y="225141"/>
                    <a:pt x="0" y="174742"/>
                    <a:pt x="0" y="112571"/>
                  </a:cubicBezTo>
                  <a:lnTo>
                    <a:pt x="0" y="112571"/>
                  </a:lnTo>
                  <a:cubicBezTo>
                    <a:pt x="0" y="50400"/>
                    <a:pt x="50400" y="0"/>
                    <a:pt x="112571" y="0"/>
                  </a:cubicBezTo>
                  <a:close/>
                </a:path>
              </a:pathLst>
            </a:custGeom>
            <a:solidFill>
              <a:srgbClr val="03BCD6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57150"/>
              <a:ext cx="1189595" cy="2822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393396" y="6028117"/>
            <a:ext cx="7865904" cy="2969743"/>
            <a:chOff x="0" y="0"/>
            <a:chExt cx="2071678" cy="782154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2071678" cy="782154"/>
            </a:xfrm>
            <a:custGeom>
              <a:avLst/>
              <a:gdLst/>
              <a:ahLst/>
              <a:cxnLst/>
              <a:rect l="l" t="t" r="r" b="b"/>
              <a:pathLst>
                <a:path w="2071678" h="782154">
                  <a:moveTo>
                    <a:pt x="30511" y="0"/>
                  </a:moveTo>
                  <a:lnTo>
                    <a:pt x="2041167" y="0"/>
                  </a:lnTo>
                  <a:cubicBezTo>
                    <a:pt x="2049259" y="0"/>
                    <a:pt x="2057020" y="3215"/>
                    <a:pt x="2062742" y="8937"/>
                  </a:cubicBezTo>
                  <a:cubicBezTo>
                    <a:pt x="2068464" y="14659"/>
                    <a:pt x="2071678" y="22419"/>
                    <a:pt x="2071678" y="30511"/>
                  </a:cubicBezTo>
                  <a:lnTo>
                    <a:pt x="2071678" y="751643"/>
                  </a:lnTo>
                  <a:cubicBezTo>
                    <a:pt x="2071678" y="768494"/>
                    <a:pt x="2058018" y="782154"/>
                    <a:pt x="2041167" y="782154"/>
                  </a:cubicBezTo>
                  <a:lnTo>
                    <a:pt x="30511" y="782154"/>
                  </a:lnTo>
                  <a:cubicBezTo>
                    <a:pt x="13660" y="782154"/>
                    <a:pt x="0" y="768494"/>
                    <a:pt x="0" y="751643"/>
                  </a:cubicBezTo>
                  <a:lnTo>
                    <a:pt x="0" y="30511"/>
                  </a:lnTo>
                  <a:cubicBezTo>
                    <a:pt x="0" y="13660"/>
                    <a:pt x="13660" y="0"/>
                    <a:pt x="30511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0" y="-57150"/>
              <a:ext cx="2071678" cy="8393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9703558" y="679568"/>
            <a:ext cx="3021841" cy="4623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Libraries used: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329483" y="1622773"/>
            <a:ext cx="7669358" cy="1829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 b="1" dirty="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Sensor Libraries</a:t>
            </a:r>
            <a:r>
              <a:rPr lang="en-US" sz="25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– VL53L0X, HMC5883L, etc.</a:t>
            </a: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 b="1" dirty="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Leaflet.js</a:t>
            </a:r>
            <a:r>
              <a:rPr lang="en-US" sz="25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– To show live map</a:t>
            </a: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 b="1" dirty="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Chart.js</a:t>
            </a:r>
            <a:r>
              <a:rPr lang="en-US" sz="25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599" i="1" dirty="0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(optional)</a:t>
            </a:r>
            <a:r>
              <a:rPr lang="en-US" sz="25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– To display sensor data as charts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144239" y="4845685"/>
            <a:ext cx="4076462" cy="509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APIs &amp; Communication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8569308" y="4845685"/>
            <a:ext cx="4766141" cy="509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Tools Used :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703559" y="6371017"/>
            <a:ext cx="7183366" cy="217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endParaRPr/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Wokwi</a:t>
            </a: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– To simulate hardware online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GitHub</a:t>
            </a: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– To manage and share code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Meshy.ai</a:t>
            </a: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– To design 3D model of device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190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458664" y="8530345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3" y="0"/>
                </a:lnTo>
                <a:lnTo>
                  <a:pt x="485652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 rot="8345652">
            <a:off x="-2428262" y="-1525214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4" y="0"/>
                </a:lnTo>
                <a:lnTo>
                  <a:pt x="48565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6238912" y="1486183"/>
            <a:ext cx="1020388" cy="905999"/>
          </a:xfrm>
          <a:custGeom>
            <a:avLst/>
            <a:gdLst/>
            <a:ahLst/>
            <a:cxnLst/>
            <a:rect l="l" t="t" r="r" b="b"/>
            <a:pathLst>
              <a:path w="1020388" h="905999">
                <a:moveTo>
                  <a:pt x="0" y="0"/>
                </a:moveTo>
                <a:lnTo>
                  <a:pt x="1020388" y="0"/>
                </a:lnTo>
                <a:lnTo>
                  <a:pt x="1020388" y="905999"/>
                </a:lnTo>
                <a:lnTo>
                  <a:pt x="0" y="9059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6499371" y="1689448"/>
            <a:ext cx="499469" cy="49946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679378" y="6267746"/>
            <a:ext cx="5024664" cy="502466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dash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476456" y="6470668"/>
            <a:ext cx="4618821" cy="4618821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-25046" r="-25046"/>
              </a:stretch>
            </a:blipFill>
            <a:ln w="14287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id="19" name="Freeform 19"/>
          <p:cNvSpPr/>
          <p:nvPr/>
        </p:nvSpPr>
        <p:spPr>
          <a:xfrm>
            <a:off x="6786311" y="8077345"/>
            <a:ext cx="1020388" cy="905999"/>
          </a:xfrm>
          <a:custGeom>
            <a:avLst/>
            <a:gdLst/>
            <a:ahLst/>
            <a:cxnLst/>
            <a:rect l="l" t="t" r="r" b="b"/>
            <a:pathLst>
              <a:path w="1020388" h="905999">
                <a:moveTo>
                  <a:pt x="0" y="0"/>
                </a:moveTo>
                <a:lnTo>
                  <a:pt x="1020388" y="0"/>
                </a:lnTo>
                <a:lnTo>
                  <a:pt x="1020388" y="905999"/>
                </a:lnTo>
                <a:lnTo>
                  <a:pt x="0" y="9059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7046771" y="8280610"/>
            <a:ext cx="499469" cy="499469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82BA2FE5-81FF-CC1B-010C-3E0437BA9721}"/>
              </a:ext>
            </a:extLst>
          </p:cNvPr>
          <p:cNvSpPr txBox="1"/>
          <p:nvPr/>
        </p:nvSpPr>
        <p:spPr>
          <a:xfrm>
            <a:off x="3735110" y="1762427"/>
            <a:ext cx="119511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Our project aims to tackle ocean pollution caused by ghost nets using a smart floating device. It uses sensors to detect underwater threats and sends real-time data to a web dashboard.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system helps monitor marine health, track ghost net locations, and alert coastal teams—making ocean protection smarter and faster.</a:t>
            </a:r>
          </a:p>
          <a:p>
            <a:b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endParaRPr lang="en-IN" sz="28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2028B86-9EDD-F9E8-44F9-ACBE8F71BB8A}"/>
              </a:ext>
            </a:extLst>
          </p:cNvPr>
          <p:cNvSpPr txBox="1"/>
          <p:nvPr/>
        </p:nvSpPr>
        <p:spPr>
          <a:xfrm>
            <a:off x="4115667" y="5573168"/>
            <a:ext cx="4222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err="1">
                <a:solidFill>
                  <a:schemeClr val="bg1"/>
                </a:solidFill>
              </a:rPr>
              <a:t>Youtube</a:t>
            </a:r>
            <a:r>
              <a:rPr lang="en-IN" sz="3600" dirty="0">
                <a:solidFill>
                  <a:schemeClr val="bg1"/>
                </a:solidFill>
              </a:rPr>
              <a:t> video link: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B8FA88-008D-E9CE-87F2-421E50745CB5}"/>
              </a:ext>
            </a:extLst>
          </p:cNvPr>
          <p:cNvSpPr txBox="1"/>
          <p:nvPr/>
        </p:nvSpPr>
        <p:spPr>
          <a:xfrm>
            <a:off x="8103108" y="5618148"/>
            <a:ext cx="10565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https://youtu.be/efNZt9W_u58?si=fbjrqM-KzkpoW2bF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458664" y="8530345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3" y="0"/>
                </a:lnTo>
                <a:lnTo>
                  <a:pt x="485652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rot="8345652">
            <a:off x="-2428262" y="-1525214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4" y="0"/>
                </a:lnTo>
                <a:lnTo>
                  <a:pt x="48565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18506" y="7624346"/>
            <a:ext cx="1020388" cy="905999"/>
          </a:xfrm>
          <a:custGeom>
            <a:avLst/>
            <a:gdLst/>
            <a:ahLst/>
            <a:cxnLst/>
            <a:rect l="l" t="t" r="r" b="b"/>
            <a:pathLst>
              <a:path w="1020388" h="905999">
                <a:moveTo>
                  <a:pt x="0" y="0"/>
                </a:moveTo>
                <a:lnTo>
                  <a:pt x="1020388" y="0"/>
                </a:lnTo>
                <a:lnTo>
                  <a:pt x="1020388" y="905999"/>
                </a:lnTo>
                <a:lnTo>
                  <a:pt x="0" y="9059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78965" y="7827611"/>
            <a:ext cx="499469" cy="49946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6238912" y="1685537"/>
            <a:ext cx="1020388" cy="905999"/>
          </a:xfrm>
          <a:custGeom>
            <a:avLst/>
            <a:gdLst/>
            <a:ahLst/>
            <a:cxnLst/>
            <a:rect l="l" t="t" r="r" b="b"/>
            <a:pathLst>
              <a:path w="1020388" h="905999">
                <a:moveTo>
                  <a:pt x="0" y="0"/>
                </a:moveTo>
                <a:lnTo>
                  <a:pt x="1020388" y="0"/>
                </a:lnTo>
                <a:lnTo>
                  <a:pt x="1020388" y="905999"/>
                </a:lnTo>
                <a:lnTo>
                  <a:pt x="0" y="9059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6499371" y="1888802"/>
            <a:ext cx="499469" cy="49946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85403" y="975991"/>
            <a:ext cx="6364941" cy="643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73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Business Analytics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91255" y="2054267"/>
            <a:ext cx="14769346" cy="1552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9"/>
              </a:lnSpc>
            </a:pPr>
            <a:r>
              <a:rPr lang="en-US" sz="2963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🔍</a:t>
            </a:r>
            <a:r>
              <a:rPr lang="en-US" sz="2963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 Case</a:t>
            </a:r>
            <a:r>
              <a:rPr lang="en-US" sz="2963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639884" lvl="1" indent="-319942" algn="l">
              <a:lnSpc>
                <a:spcPts val="4149"/>
              </a:lnSpc>
              <a:buFont typeface="Arial"/>
              <a:buChar char="•"/>
            </a:pPr>
            <a:r>
              <a:rPr lang="en-US" sz="2963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Detects ghost nets</a:t>
            </a:r>
            <a:r>
              <a:rPr lang="en-US" sz="2963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water to reduce marine pollution and protect sea life.</a:t>
            </a:r>
          </a:p>
          <a:p>
            <a:pPr marL="639884" lvl="1" indent="-319942" algn="l">
              <a:lnSpc>
                <a:spcPts val="4149"/>
              </a:lnSpc>
              <a:buFont typeface="Arial"/>
              <a:buChar char="•"/>
            </a:pPr>
            <a:r>
              <a:rPr lang="en-US" sz="2963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Helps reduce </a:t>
            </a:r>
            <a:r>
              <a:rPr lang="en-US" sz="2963" b="1" dirty="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marine pollution</a:t>
            </a:r>
            <a:r>
              <a:rPr lang="en-US" sz="2963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sz="2963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protect aquatic life.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78965" y="4063163"/>
            <a:ext cx="12251413" cy="1587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297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🌍 </a:t>
            </a:r>
            <a:r>
              <a:rPr lang="en-US" sz="297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Market Impact</a:t>
            </a:r>
            <a:r>
              <a:rPr lang="en-US" sz="297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641673" lvl="1" indent="-320837" algn="l">
              <a:lnSpc>
                <a:spcPts val="4160"/>
              </a:lnSpc>
              <a:buFont typeface="Arial"/>
              <a:buChar char="•"/>
            </a:pPr>
            <a:r>
              <a:rPr lang="en-US" sz="297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Useful for coastal guards, fisheries, and environmental teams.</a:t>
            </a:r>
          </a:p>
          <a:p>
            <a:pPr marL="641673" lvl="1" indent="-320837" algn="l">
              <a:lnSpc>
                <a:spcPts val="4160"/>
              </a:lnSpc>
              <a:buFont typeface="Arial"/>
              <a:buChar char="•"/>
            </a:pPr>
            <a:r>
              <a:rPr lang="en-US" sz="297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Helps</a:t>
            </a:r>
            <a:r>
              <a:rPr lang="en-US" sz="297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clean oceans</a:t>
            </a:r>
            <a:r>
              <a:rPr lang="en-US" sz="297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and supports sustainable fishing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11445" y="5846733"/>
            <a:ext cx="13547218" cy="2802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63"/>
              </a:lnSpc>
            </a:pPr>
            <a:r>
              <a:rPr lang="en-US" sz="284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📈</a:t>
            </a:r>
            <a:r>
              <a:rPr lang="en-US" sz="2845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Scalability</a:t>
            </a:r>
          </a:p>
          <a:p>
            <a:pPr marL="614429" lvl="1" indent="-307215" algn="l">
              <a:lnSpc>
                <a:spcPts val="3984"/>
              </a:lnSpc>
              <a:buFont typeface="Arial"/>
              <a:buChar char="•"/>
            </a:pPr>
            <a:r>
              <a:rPr lang="en-US" sz="284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Can be</a:t>
            </a:r>
            <a:r>
              <a:rPr lang="en-US" sz="2845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scaled to multiple devices</a:t>
            </a:r>
            <a:r>
              <a:rPr lang="en-US" sz="284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floating in oceans, lakes, or rivers.</a:t>
            </a:r>
          </a:p>
          <a:p>
            <a:pPr marL="614429" lvl="1" indent="-307215" algn="l">
              <a:lnSpc>
                <a:spcPts val="3984"/>
              </a:lnSpc>
              <a:buFont typeface="Arial"/>
              <a:buChar char="•"/>
            </a:pPr>
            <a:r>
              <a:rPr lang="en-US" sz="284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can be integrated into central monitoring systems.</a:t>
            </a:r>
          </a:p>
          <a:p>
            <a:pPr marL="614429" lvl="1" indent="-307215" algn="l">
              <a:lnSpc>
                <a:spcPts val="3984"/>
              </a:lnSpc>
              <a:buFont typeface="Arial"/>
              <a:buChar char="•"/>
            </a:pPr>
            <a:r>
              <a:rPr lang="en-US" sz="284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Can add AI-powered detection in future for better accuracy.</a:t>
            </a:r>
          </a:p>
          <a:p>
            <a:pPr marL="614429" lvl="1" indent="-307215" algn="l">
              <a:lnSpc>
                <a:spcPts val="3984"/>
              </a:lnSpc>
              <a:buFont typeface="Arial"/>
              <a:buChar char="•"/>
            </a:pPr>
            <a:r>
              <a:rPr lang="en-US" sz="284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Possible mobile app support for</a:t>
            </a:r>
            <a:r>
              <a:rPr lang="en-US" sz="2845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real-time alerts </a:t>
            </a:r>
            <a:r>
              <a:rPr lang="en-US" sz="284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and updates.</a:t>
            </a:r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C7A01184-C975-D763-0C6C-00FBA99CB663}"/>
              </a:ext>
            </a:extLst>
          </p:cNvPr>
          <p:cNvSpPr/>
          <p:nvPr/>
        </p:nvSpPr>
        <p:spPr>
          <a:xfrm>
            <a:off x="4434711" y="1303297"/>
            <a:ext cx="8656398" cy="7693005"/>
          </a:xfrm>
          <a:custGeom>
            <a:avLst/>
            <a:gdLst/>
            <a:ahLst/>
            <a:cxnLst/>
            <a:rect l="l" t="t" r="r" b="b"/>
            <a:pathLst>
              <a:path w="2588851" h="2716266">
                <a:moveTo>
                  <a:pt x="0" y="0"/>
                </a:moveTo>
                <a:lnTo>
                  <a:pt x="2588851" y="0"/>
                </a:lnTo>
                <a:lnTo>
                  <a:pt x="2588851" y="2716266"/>
                </a:lnTo>
                <a:lnTo>
                  <a:pt x="0" y="27162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6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458664" y="8530345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3" y="0"/>
                </a:lnTo>
                <a:lnTo>
                  <a:pt x="485652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rot="8345652">
            <a:off x="-2428262" y="-1525214"/>
            <a:ext cx="4856524" cy="4114800"/>
          </a:xfrm>
          <a:custGeom>
            <a:avLst/>
            <a:gdLst/>
            <a:ahLst/>
            <a:cxnLst/>
            <a:rect l="l" t="t" r="r" b="b"/>
            <a:pathLst>
              <a:path w="4856524" h="4114800">
                <a:moveTo>
                  <a:pt x="0" y="0"/>
                </a:moveTo>
                <a:lnTo>
                  <a:pt x="4856524" y="0"/>
                </a:lnTo>
                <a:lnTo>
                  <a:pt x="48565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238912" y="1486183"/>
            <a:ext cx="1020388" cy="905999"/>
          </a:xfrm>
          <a:custGeom>
            <a:avLst/>
            <a:gdLst/>
            <a:ahLst/>
            <a:cxnLst/>
            <a:rect l="l" t="t" r="r" b="b"/>
            <a:pathLst>
              <a:path w="1020388" h="905999">
                <a:moveTo>
                  <a:pt x="0" y="0"/>
                </a:moveTo>
                <a:lnTo>
                  <a:pt x="1020388" y="0"/>
                </a:lnTo>
                <a:lnTo>
                  <a:pt x="1020388" y="905999"/>
                </a:lnTo>
                <a:lnTo>
                  <a:pt x="0" y="9059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6499371" y="1689448"/>
            <a:ext cx="499469" cy="49946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518506" y="4585370"/>
            <a:ext cx="1020388" cy="905999"/>
          </a:xfrm>
          <a:custGeom>
            <a:avLst/>
            <a:gdLst/>
            <a:ahLst/>
            <a:cxnLst/>
            <a:rect l="l" t="t" r="r" b="b"/>
            <a:pathLst>
              <a:path w="1020388" h="905999">
                <a:moveTo>
                  <a:pt x="0" y="0"/>
                </a:moveTo>
                <a:lnTo>
                  <a:pt x="1020388" y="0"/>
                </a:lnTo>
                <a:lnTo>
                  <a:pt x="1020388" y="905999"/>
                </a:lnTo>
                <a:lnTo>
                  <a:pt x="0" y="9059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778965" y="4788635"/>
            <a:ext cx="499469" cy="49946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816704" y="2018068"/>
            <a:ext cx="7154985" cy="7154985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dash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105659" y="2307023"/>
            <a:ext cx="6577075" cy="6577075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  <a:ln w="14287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id="18" name="TextBox 18"/>
          <p:cNvSpPr txBox="1"/>
          <p:nvPr/>
        </p:nvSpPr>
        <p:spPr>
          <a:xfrm>
            <a:off x="9508295" y="2948789"/>
            <a:ext cx="7953915" cy="16822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841"/>
              </a:lnSpc>
              <a:spcBef>
                <a:spcPct val="0"/>
              </a:spcBef>
            </a:pPr>
            <a:r>
              <a:rPr lang="en-US" sz="9886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THANKYOU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2455202" y="4788635"/>
            <a:ext cx="7154985" cy="7154985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dash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6759796" y="-298407"/>
            <a:ext cx="2152724" cy="2152724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6528316" y="-383273"/>
            <a:ext cx="2615684" cy="2322456"/>
          </a:xfrm>
          <a:custGeom>
            <a:avLst/>
            <a:gdLst/>
            <a:ahLst/>
            <a:cxnLst/>
            <a:rect l="l" t="t" r="r" b="b"/>
            <a:pathLst>
              <a:path w="2615684" h="2322456">
                <a:moveTo>
                  <a:pt x="0" y="0"/>
                </a:moveTo>
                <a:lnTo>
                  <a:pt x="2615684" y="0"/>
                </a:lnTo>
                <a:lnTo>
                  <a:pt x="2615684" y="2322456"/>
                </a:lnTo>
                <a:lnTo>
                  <a:pt x="0" y="232245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413</Words>
  <Application>Microsoft Office PowerPoint</Application>
  <PresentationFormat>Custom</PresentationFormat>
  <Paragraphs>57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Poppins Italics</vt:lpstr>
      <vt:lpstr>Arimo</vt:lpstr>
      <vt:lpstr>Poppins Semi-Bold</vt:lpstr>
      <vt:lpstr>Arial</vt:lpstr>
      <vt:lpstr>Arimo Bold</vt:lpstr>
      <vt:lpstr>Old Standard Bold</vt:lpstr>
      <vt:lpstr>Calibri</vt:lpstr>
      <vt:lpstr>Poppins Bold</vt:lpstr>
      <vt:lpstr>Old Standard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Name:</dc:title>
  <dc:creator>annma</dc:creator>
  <cp:lastModifiedBy>brainchainhack@gmail.com</cp:lastModifiedBy>
  <cp:revision>4</cp:revision>
  <dcterms:created xsi:type="dcterms:W3CDTF">2006-08-16T00:00:00Z</dcterms:created>
  <dcterms:modified xsi:type="dcterms:W3CDTF">2025-07-18T05:56:31Z</dcterms:modified>
  <dc:identifier>DAGtZtN9l1c</dc:identifier>
</cp:coreProperties>
</file>

<file path=docProps/thumbnail.jpeg>
</file>